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"/>
  </p:notesMasterIdLst>
  <p:sldIdLst>
    <p:sldId id="256" r:id="rId2"/>
  </p:sldIdLst>
  <p:sldSz cx="21396325" cy="30267275"/>
  <p:notesSz cx="6858000" cy="9144000"/>
  <p:defaultTextStyle>
    <a:defPPr>
      <a:defRPr lang="en-GB"/>
    </a:defPPr>
    <a:lvl1pPr marL="0" lvl="0" indent="0" algn="l" defTabSz="28319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470346" lvl="1" indent="-178288" algn="l" defTabSz="28319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725466" lvl="2" indent="-141843" algn="l" defTabSz="28319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018509" lvl="3" indent="-141843" algn="l" defTabSz="28319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1310074" lvl="4" indent="-141350" algn="l" defTabSz="28319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1773032" lvl="5" indent="-141350" algn="l" defTabSz="28319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2127639" lvl="6" indent="-141350" algn="l" defTabSz="28319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2482245" lvl="7" indent="-141350" algn="l" defTabSz="28319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2836852" lvl="8" indent="-141350" algn="l" defTabSz="28319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82" autoAdjust="0"/>
  </p:normalViewPr>
  <p:slideViewPr>
    <p:cSldViewPr showGuides="1">
      <p:cViewPr>
        <p:scale>
          <a:sx n="50" d="100"/>
          <a:sy n="50" d="100"/>
        </p:scale>
        <p:origin x="1474" y="-346"/>
      </p:cViewPr>
      <p:guideLst>
        <p:guide orient="horz" pos="1279"/>
        <p:guide pos="21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2362200" y="812800"/>
            <a:ext cx="2832100" cy="40068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3651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tr-TR" altLang="tr-TR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defTabSz="15494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Arial Unicode MS" charset="0"/>
              </a:defRPr>
            </a:lvl1pPr>
          </a:lstStyle>
          <a:p>
            <a:pPr marL="0" marR="0" lvl="0" indent="0" algn="l" defTabSz="15494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en-GB" alt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Arial Unicode MS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defTabSz="15494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Arial Unicode MS" charset="0"/>
              </a:defRPr>
            </a:lvl1pPr>
          </a:lstStyle>
          <a:p>
            <a:pPr marL="0" marR="0" lvl="0" indent="0" algn="r" defTabSz="15494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en-GB" alt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Arial Unicode MS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defTabSz="15494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Arial Unicode MS" charset="0"/>
              </a:defRPr>
            </a:lvl1pPr>
          </a:lstStyle>
          <a:p>
            <a:pPr marL="0" marR="0" lvl="0" indent="0" algn="l" defTabSz="15494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en-GB" alt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Arial Unicode MS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algn="r" defTabSz="36576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 marL="0" marR="0" lvl="0" indent="0" algn="r" defTabSz="36576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7261F6D5-9059-4EA7-B72F-F1663E141FF7}" type="slidenum">
              <a:rPr kumimoji="0" lang="en-GB" alt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Arial Unicode MS" panose="020B0604020202020204" pitchFamily="34" charset="-128"/>
              </a:rPr>
              <a:t>‹#›</a:t>
            </a:fld>
            <a:endParaRPr kumimoji="0" lang="en-GB" alt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6392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28319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698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470346" indent="-178781" algn="l" defTabSz="28319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698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725466" indent="-141843" algn="l" defTabSz="28319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698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018509" indent="-141843" algn="l" defTabSz="28319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698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1310074" indent="-141843" algn="l" defTabSz="28319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698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1458812" algn="l" defTabSz="583623" rtl="0" eaLnBrk="1" latinLnBrk="0" hangingPunct="1">
      <a:defRPr sz="764" kern="1200">
        <a:solidFill>
          <a:schemeClr val="tx1"/>
        </a:solidFill>
        <a:latin typeface="+mn-lt"/>
        <a:ea typeface="+mn-ea"/>
        <a:cs typeface="+mn-cs"/>
      </a:defRPr>
    </a:lvl6pPr>
    <a:lvl7pPr marL="1750377" algn="l" defTabSz="583623" rtl="0" eaLnBrk="1" latinLnBrk="0" hangingPunct="1">
      <a:defRPr sz="764" kern="1200">
        <a:solidFill>
          <a:schemeClr val="tx1"/>
        </a:solidFill>
        <a:latin typeface="+mn-lt"/>
        <a:ea typeface="+mn-ea"/>
        <a:cs typeface="+mn-cs"/>
      </a:defRPr>
    </a:lvl7pPr>
    <a:lvl8pPr marL="2041943" algn="l" defTabSz="583623" rtl="0" eaLnBrk="1" latinLnBrk="0" hangingPunct="1">
      <a:defRPr sz="764" kern="1200">
        <a:solidFill>
          <a:schemeClr val="tx1"/>
        </a:solidFill>
        <a:latin typeface="+mn-lt"/>
        <a:ea typeface="+mn-ea"/>
        <a:cs typeface="+mn-cs"/>
      </a:defRPr>
    </a:lvl8pPr>
    <a:lvl9pPr marL="2334001" algn="l" defTabSz="583623" rtl="0" eaLnBrk="1" latinLnBrk="0" hangingPunct="1">
      <a:defRPr sz="7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36576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tr-TR" sz="1400" dirty="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t>1</a:t>
            </a:fld>
            <a:endParaRPr lang="en-GB" altLang="tr-TR" sz="1400" dirty="0">
              <a:solidFill>
                <a:srgbClr val="000000"/>
              </a:solidFill>
              <a:latin typeface="Times New Roman" panose="02020603050405020304" pitchFamily="18" charset="0"/>
              <a:ea typeface="Arial Unicode MS" charset="0"/>
              <a:cs typeface="Arial Unicode MS" charset="0"/>
            </a:endParaRPr>
          </a:p>
        </p:txBody>
      </p:sp>
      <p:sp>
        <p:nvSpPr>
          <p:cNvPr id="512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812800"/>
            <a:ext cx="2833688" cy="400843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3"/>
          </a:xfrm>
        </p:spPr>
        <p:txBody>
          <a:bodyPr wrap="none" lIns="0" tIns="0" rIns="0" bIns="0" numCol="1" anchor="ctr" anchorCtr="0" compatLnSpc="1"/>
          <a:lstStyle/>
          <a:p>
            <a:pPr marL="0" marR="0" lvl="0" indent="0" algn="l" defTabSz="15494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tr-TR" altLang="tr-TR" sz="41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7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193741196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437605108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354372903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605012" y="9402797"/>
            <a:ext cx="18185782" cy="6486564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7" name="Date Placeholder 2"/>
          <p:cNvSpPr>
            <a:spLocks noGrp="1" noChangeArrowheads="1"/>
          </p:cNvSpPr>
          <p:nvPr>
            <p:ph type="dt" idx="2"/>
          </p:nvPr>
        </p:nvSpPr>
        <p:spPr>
          <a:xfrm>
            <a:off x="1471267" y="28053756"/>
            <a:ext cx="4814546" cy="161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4"/>
          </p:nvPr>
        </p:nvSpPr>
        <p:spPr>
          <a:xfrm>
            <a:off x="15111167" y="28053756"/>
            <a:ext cx="4814546" cy="161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fld id="{1AFC9FA0-BDD1-4049-8D08-3A6A7A4F90FA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</p:spTree>
    <p:extLst>
      <p:ext uri="{BB962C8B-B14F-4D97-AF65-F5344CB8AC3E}">
        <p14:creationId xmlns:p14="http://schemas.microsoft.com/office/powerpoint/2010/main" val="296247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7494001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418727576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63386415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383179449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373570641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182957637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165043172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276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142269473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tr-TR" sz="2769" smtClean="0"/>
              <a:t>03/01/15</a:t>
            </a:r>
            <a:endParaRPr lang="en-GB" altLang="tr-TR" sz="276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z="276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207255-7EB4-4A6C-9C0E-FEA75310C5A4}" type="slidenum">
              <a:rPr lang="en-GB" altLang="tr-TR" sz="2769" smtClean="0"/>
              <a:pPr>
                <a:defRPr/>
              </a:pPr>
              <a:t>‹#›</a:t>
            </a:fld>
            <a:endParaRPr lang="en-GB" altLang="tr-TR" sz="2769"/>
          </a:p>
        </p:txBody>
      </p:sp>
    </p:spTree>
    <p:extLst>
      <p:ext uri="{BB962C8B-B14F-4D97-AF65-F5344CB8AC3E}">
        <p14:creationId xmlns:p14="http://schemas.microsoft.com/office/powerpoint/2010/main" val="185231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/>
          <p:nvPr/>
        </p:nvSpPr>
        <p:spPr>
          <a:xfrm>
            <a:off x="-7938" y="3090758"/>
            <a:ext cx="21396324" cy="2169766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lIns="22068" tIns="16243" rIns="22068" bIns="11034"/>
          <a:lstStyle/>
          <a:p>
            <a:pPr algn="ctr" defTabSz="255295">
              <a:tabLst>
                <a:tab pos="506151" algn="l"/>
                <a:tab pos="1012302" algn="l"/>
                <a:tab pos="1518453" algn="l"/>
                <a:tab pos="2023716" algn="l"/>
                <a:tab pos="2529866" algn="l"/>
                <a:tab pos="3036905" algn="l"/>
                <a:tab pos="3543056" algn="l"/>
                <a:tab pos="4049207" algn="l"/>
                <a:tab pos="4555358" algn="l"/>
                <a:tab pos="5061509" algn="l"/>
                <a:tab pos="5567660" algn="l"/>
                <a:tab pos="6073811" algn="l"/>
                <a:tab pos="6579961" algn="l"/>
                <a:tab pos="7086112" algn="l"/>
                <a:tab pos="7592263" algn="l"/>
                <a:tab pos="8098414" algn="l"/>
                <a:tab pos="8604565" algn="l"/>
                <a:tab pos="9110716" algn="l"/>
                <a:tab pos="9616867" algn="l"/>
                <a:tab pos="10123018" algn="l"/>
                <a:tab pos="10629168" algn="l"/>
                <a:tab pos="11135319" algn="l"/>
                <a:tab pos="11641470" algn="l"/>
                <a:tab pos="12147621" algn="l"/>
                <a:tab pos="12653772" algn="l"/>
                <a:tab pos="13159923" algn="l"/>
                <a:tab pos="13666074" algn="l"/>
                <a:tab pos="14172225" algn="l"/>
                <a:tab pos="14678376" algn="l"/>
                <a:tab pos="15184526" algn="l"/>
                <a:tab pos="15690677" algn="l"/>
                <a:tab pos="16196828" algn="l"/>
              </a:tabLst>
            </a:pPr>
            <a:r>
              <a:rPr lang="bg-BG" altLang="bg-BG" sz="3356" b="1" dirty="0"/>
              <a:t>ДИСТАНЦИОННИ МЕТОДИ ЗА НАБЛЮДЕНИЕ НА ЗЕМЯТА ЗА ЦЕЛИТЕ НА ЕКОЛОГИЧЕН </a:t>
            </a:r>
          </a:p>
          <a:p>
            <a:pPr algn="ctr" defTabSz="255295">
              <a:tabLst>
                <a:tab pos="506151" algn="l"/>
                <a:tab pos="1012302" algn="l"/>
                <a:tab pos="1518453" algn="l"/>
                <a:tab pos="2023716" algn="l"/>
                <a:tab pos="2529866" algn="l"/>
                <a:tab pos="3036905" algn="l"/>
                <a:tab pos="3543056" algn="l"/>
                <a:tab pos="4049207" algn="l"/>
                <a:tab pos="4555358" algn="l"/>
                <a:tab pos="5061509" algn="l"/>
                <a:tab pos="5567660" algn="l"/>
                <a:tab pos="6073811" algn="l"/>
                <a:tab pos="6579961" algn="l"/>
                <a:tab pos="7086112" algn="l"/>
                <a:tab pos="7592263" algn="l"/>
                <a:tab pos="8098414" algn="l"/>
                <a:tab pos="8604565" algn="l"/>
                <a:tab pos="9110716" algn="l"/>
                <a:tab pos="9616867" algn="l"/>
                <a:tab pos="10123018" algn="l"/>
                <a:tab pos="10629168" algn="l"/>
                <a:tab pos="11135319" algn="l"/>
                <a:tab pos="11641470" algn="l"/>
                <a:tab pos="12147621" algn="l"/>
                <a:tab pos="12653772" algn="l"/>
                <a:tab pos="13159923" algn="l"/>
                <a:tab pos="13666074" algn="l"/>
                <a:tab pos="14172225" algn="l"/>
                <a:tab pos="14678376" algn="l"/>
                <a:tab pos="15184526" algn="l"/>
                <a:tab pos="15690677" algn="l"/>
                <a:tab pos="16196828" algn="l"/>
              </a:tabLst>
            </a:pPr>
            <a:r>
              <a:rPr lang="bg-BG" altLang="bg-BG" sz="3356" b="1" dirty="0"/>
              <a:t>МОНИТОРИНГ – ТЕМАТИЧНИ ПРИЛОЖЕНИЯ </a:t>
            </a:r>
            <a:r>
              <a:rPr lang="ru-RU" altLang="bg-BG" sz="3356" b="1" dirty="0"/>
              <a:t>ЗА ТЕРИТОРИЯТА НА НАЦИОНАЛЕН ПАРК „РИЛА"</a:t>
            </a:r>
            <a:r>
              <a:rPr lang="ru-RU" altLang="bg-BG" sz="3388" b="1" dirty="0"/>
              <a:t> </a:t>
            </a:r>
          </a:p>
          <a:p>
            <a:pPr algn="ctr" defTabSz="255295">
              <a:tabLst>
                <a:tab pos="506151" algn="l"/>
                <a:tab pos="1012302" algn="l"/>
                <a:tab pos="1518453" algn="l"/>
                <a:tab pos="2023716" algn="l"/>
                <a:tab pos="2529866" algn="l"/>
                <a:tab pos="3036905" algn="l"/>
                <a:tab pos="3543056" algn="l"/>
                <a:tab pos="4049207" algn="l"/>
                <a:tab pos="4555358" algn="l"/>
                <a:tab pos="5061509" algn="l"/>
                <a:tab pos="5567660" algn="l"/>
                <a:tab pos="6073811" algn="l"/>
                <a:tab pos="6579961" algn="l"/>
                <a:tab pos="7086112" algn="l"/>
                <a:tab pos="7592263" algn="l"/>
                <a:tab pos="8098414" algn="l"/>
                <a:tab pos="8604565" algn="l"/>
                <a:tab pos="9110716" algn="l"/>
                <a:tab pos="9616867" algn="l"/>
                <a:tab pos="10123018" algn="l"/>
                <a:tab pos="10629168" algn="l"/>
                <a:tab pos="11135319" algn="l"/>
                <a:tab pos="11641470" algn="l"/>
                <a:tab pos="12147621" algn="l"/>
                <a:tab pos="12653772" algn="l"/>
                <a:tab pos="13159923" algn="l"/>
                <a:tab pos="13666074" algn="l"/>
                <a:tab pos="14172225" algn="l"/>
                <a:tab pos="14678376" algn="l"/>
                <a:tab pos="15184526" algn="l"/>
                <a:tab pos="15690677" algn="l"/>
                <a:tab pos="16196828" algn="l"/>
              </a:tabLst>
            </a:pPr>
            <a:r>
              <a:rPr lang="bg-BG" altLang="bg-BG" sz="2258" dirty="0" smtClean="0"/>
              <a:t>Елена </a:t>
            </a:r>
            <a:r>
              <a:rPr lang="bg-BG" altLang="bg-BG" sz="2258" dirty="0"/>
              <a:t>Анастасова</a:t>
            </a:r>
            <a:r>
              <a:rPr lang="bg-BG" altLang="bg-BG" sz="2258" baseline="30000" dirty="0"/>
              <a:t>1,2</a:t>
            </a:r>
            <a:r>
              <a:rPr lang="bg-BG" altLang="bg-BG" sz="2258" dirty="0"/>
              <a:t>, Михаела </a:t>
            </a:r>
            <a:r>
              <a:rPr lang="bg-BG" altLang="bg-BG" sz="2258" dirty="0" smtClean="0"/>
              <a:t>Цветкова</a:t>
            </a:r>
            <a:r>
              <a:rPr lang="bg-BG" altLang="bg-BG" sz="2258" baseline="30000" dirty="0" smtClean="0"/>
              <a:t>1,2</a:t>
            </a:r>
            <a:endParaRPr lang="en-GB" altLang="tr-TR" sz="2258" dirty="0"/>
          </a:p>
        </p:txBody>
      </p:sp>
      <p:sp>
        <p:nvSpPr>
          <p:cNvPr id="3" name="Dikdörtgen 2"/>
          <p:cNvSpPr/>
          <p:nvPr/>
        </p:nvSpPr>
        <p:spPr>
          <a:xfrm>
            <a:off x="4428284" y="723865"/>
            <a:ext cx="11517105" cy="2061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1886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SES 2023</a:t>
            </a:r>
          </a:p>
          <a:p>
            <a:pPr algn="ctr" defTabSz="111886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Nineteenth International Scientific Conference </a:t>
            </a:r>
          </a:p>
          <a:p>
            <a:pPr algn="ctr" defTabSz="111886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SPACE, ECOLOGY, SAFETY</a:t>
            </a:r>
          </a:p>
          <a:p>
            <a:pPr algn="ctr" defTabSz="111886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24 – 26 October 2023, Sofia, Bulgaria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85122" y="10778940"/>
            <a:ext cx="213520" cy="2451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55739">
              <a:defRPr/>
            </a:pPr>
            <a:r>
              <a:rPr lang="en-US" sz="993" dirty="0">
                <a:latin typeface="Arial Narrow" panose="020B0606020202030204" pitchFamily="34" charset="0"/>
              </a:rPr>
              <a:t> </a:t>
            </a:r>
            <a:endParaRPr lang="en-GB" sz="993" b="1" dirty="0">
              <a:latin typeface="Arial Narrow" panose="020B0606020202030204" pitchFamily="34" charset="0"/>
            </a:endParaRPr>
          </a:p>
        </p:txBody>
      </p:sp>
      <p:sp>
        <p:nvSpPr>
          <p:cNvPr id="4102" name="TextBox 7189"/>
          <p:cNvSpPr txBox="1"/>
          <p:nvPr/>
        </p:nvSpPr>
        <p:spPr>
          <a:xfrm>
            <a:off x="10316148" y="19324045"/>
            <a:ext cx="184731" cy="10772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US" altLang="en-US" sz="100" dirty="0"/>
          </a:p>
        </p:txBody>
      </p:sp>
      <p:sp>
        <p:nvSpPr>
          <p:cNvPr id="4104" name="TextBox 12"/>
          <p:cNvSpPr txBox="1"/>
          <p:nvPr/>
        </p:nvSpPr>
        <p:spPr>
          <a:xfrm>
            <a:off x="5322901" y="4539888"/>
            <a:ext cx="9993416" cy="7001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bg-BG" sz="1975" i="1" baseline="30000" dirty="0">
                <a:solidFill>
                  <a:srgbClr val="000000"/>
                </a:solidFill>
              </a:rPr>
              <a:t>1</a:t>
            </a:r>
            <a:r>
              <a:rPr lang="ru-RU" altLang="bg-BG" sz="1975" i="1" dirty="0">
                <a:solidFill>
                  <a:srgbClr val="000000"/>
                </a:solidFill>
              </a:rPr>
              <a:t>РСТ-ТТО – БАН, </a:t>
            </a:r>
            <a:r>
              <a:rPr lang="ru-RU" altLang="bg-BG" sz="1975" i="1" baseline="30000" dirty="0">
                <a:solidFill>
                  <a:srgbClr val="000000"/>
                </a:solidFill>
              </a:rPr>
              <a:t>2</a:t>
            </a:r>
            <a:r>
              <a:rPr lang="ru-RU" altLang="bg-BG" sz="1975" i="1" dirty="0">
                <a:solidFill>
                  <a:srgbClr val="000000"/>
                </a:solidFill>
              </a:rPr>
              <a:t>Институт за космически изследвания </a:t>
            </a:r>
            <a:r>
              <a:rPr lang="bg-BG" altLang="bg-BG" sz="1975" i="1" dirty="0">
                <a:solidFill>
                  <a:srgbClr val="000000"/>
                </a:solidFill>
              </a:rPr>
              <a:t>и технологии – </a:t>
            </a:r>
            <a:r>
              <a:rPr lang="ru-RU" altLang="bg-BG" sz="1975" i="1" dirty="0">
                <a:solidFill>
                  <a:srgbClr val="000000"/>
                </a:solidFill>
              </a:rPr>
              <a:t>БАН</a:t>
            </a:r>
          </a:p>
          <a:p>
            <a:pPr algn="ctr"/>
            <a:r>
              <a:rPr lang="it-IT" altLang="bg-BG" sz="1975" i="1" dirty="0">
                <a:solidFill>
                  <a:srgbClr val="000000"/>
                </a:solidFill>
              </a:rPr>
              <a:t>e</a:t>
            </a:r>
            <a:r>
              <a:rPr lang="bg-BG" altLang="bg-BG" sz="1975" i="1" dirty="0">
                <a:solidFill>
                  <a:srgbClr val="000000"/>
                </a:solidFill>
              </a:rPr>
              <a:t>-</a:t>
            </a:r>
            <a:r>
              <a:rPr lang="it-IT" altLang="bg-BG" sz="1975" i="1" dirty="0">
                <a:solidFill>
                  <a:srgbClr val="000000"/>
                </a:solidFill>
              </a:rPr>
              <a:t>mail: </a:t>
            </a:r>
            <a:r>
              <a:rPr lang="en-US" altLang="bg-BG" sz="1975" i="1" dirty="0">
                <a:solidFill>
                  <a:srgbClr val="000000"/>
                </a:solidFill>
              </a:rPr>
              <a:t>e</a:t>
            </a:r>
            <a:r>
              <a:rPr lang="ru-RU" altLang="bg-BG" sz="1975" i="1" dirty="0">
                <a:solidFill>
                  <a:srgbClr val="000000"/>
                </a:solidFill>
              </a:rPr>
              <a:t>.</a:t>
            </a:r>
            <a:r>
              <a:rPr lang="en-US" altLang="bg-BG" sz="1975" i="1" dirty="0">
                <a:solidFill>
                  <a:srgbClr val="000000"/>
                </a:solidFill>
              </a:rPr>
              <a:t>anastasova</a:t>
            </a:r>
            <a:r>
              <a:rPr lang="bg-BG" altLang="bg-BG" sz="1975" i="1" dirty="0">
                <a:solidFill>
                  <a:srgbClr val="000000"/>
                </a:solidFill>
              </a:rPr>
              <a:t>@</a:t>
            </a:r>
            <a:r>
              <a:rPr lang="de-AT" altLang="bg-BG" sz="1975" i="1" dirty="0">
                <a:solidFill>
                  <a:srgbClr val="000000"/>
                </a:solidFill>
              </a:rPr>
              <a:t>rst</a:t>
            </a:r>
            <a:r>
              <a:rPr lang="ru-RU" altLang="bg-BG" sz="1975" i="1" dirty="0">
                <a:solidFill>
                  <a:srgbClr val="000000"/>
                </a:solidFill>
              </a:rPr>
              <a:t>-</a:t>
            </a:r>
            <a:r>
              <a:rPr lang="de-AT" altLang="bg-BG" sz="1975" i="1" dirty="0">
                <a:solidFill>
                  <a:srgbClr val="000000"/>
                </a:solidFill>
              </a:rPr>
              <a:t>tto</a:t>
            </a:r>
            <a:r>
              <a:rPr lang="bg-BG" altLang="bg-BG" sz="1975" i="1" dirty="0">
                <a:solidFill>
                  <a:srgbClr val="000000"/>
                </a:solidFill>
              </a:rPr>
              <a:t>.</a:t>
            </a:r>
            <a:r>
              <a:rPr lang="de-AT" altLang="bg-BG" sz="1975" i="1" dirty="0">
                <a:solidFill>
                  <a:srgbClr val="000000"/>
                </a:solidFill>
              </a:rPr>
              <a:t>com</a:t>
            </a:r>
            <a:r>
              <a:rPr lang="pt-BR" altLang="bg-BG" sz="1975" i="1" dirty="0">
                <a:solidFill>
                  <a:srgbClr val="000000"/>
                </a:solidFill>
              </a:rPr>
              <a:t>; m.cvetkova</a:t>
            </a:r>
            <a:r>
              <a:rPr lang="bg-BG" altLang="bg-BG" sz="1975" i="1" dirty="0">
                <a:solidFill>
                  <a:srgbClr val="000000"/>
                </a:solidFill>
              </a:rPr>
              <a:t>@</a:t>
            </a:r>
            <a:r>
              <a:rPr lang="pt-BR" altLang="bg-BG" sz="1975" i="1" dirty="0">
                <a:solidFill>
                  <a:srgbClr val="000000"/>
                </a:solidFill>
              </a:rPr>
              <a:t>rst-tto.com </a:t>
            </a:r>
            <a:endParaRPr lang="bg-BG" altLang="bg-BG" sz="1975" dirty="0">
              <a:solidFill>
                <a:srgbClr val="000000"/>
              </a:solidFill>
            </a:endParaRPr>
          </a:p>
        </p:txBody>
      </p:sp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293562" y="5488637"/>
            <a:ext cx="9925946" cy="247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255295">
              <a:defRPr/>
            </a:pPr>
            <a:r>
              <a:rPr lang="bg-BG" alt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ВЪВЕДЕНИЕ</a:t>
            </a:r>
          </a:p>
          <a:p>
            <a:pPr algn="just">
              <a:defRPr/>
            </a:pPr>
            <a:r>
              <a:rPr lang="ru-RU" altLang="bg-BG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</a:t>
            </a:r>
            <a:r>
              <a:rPr lang="ru-RU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bg-BG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високопланиски и </a:t>
            </a:r>
            <a:r>
              <a:rPr lang="ru-RU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големи по площ екосистеми е много често сложна или почти неъзможа задача, която може да бъде </a:t>
            </a:r>
            <a:r>
              <a:rPr lang="ru-RU" altLang="bg-BG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извършена </a:t>
            </a:r>
            <a:r>
              <a:rPr lang="ru-RU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използването на методите за дистанционно наблюдение на Земята. Широко мащабно покритие, надеждност и наблюдение в почти реално време са част от предимствата на тези технологии, което ги прави подходящи за </a:t>
            </a:r>
            <a:r>
              <a:rPr lang="bg-BG" altLang="bg-BG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altLang="bg-BG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подобен тип проучвания. Настоящото 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изследване</a:t>
            </a:r>
            <a:r>
              <a:rPr lang="ru-RU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представя примери за използването на дистанционни методи за извършване на екологичен мониторинг на горски и водни екосистеми в Национален парк "Рила"</a:t>
            </a:r>
            <a:r>
              <a:rPr lang="en-US" altLang="bg-BG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spcBef>
                <a:spcPts val="1200"/>
              </a:spcBef>
              <a:defRPr/>
            </a:pPr>
            <a:r>
              <a:rPr lang="bg-BG" alt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ОБЕКТ </a:t>
            </a:r>
            <a:r>
              <a:rPr lang="bg-BG" alt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ИЗСЛЕДВАНЕ</a:t>
            </a:r>
          </a:p>
          <a:p>
            <a:pPr algn="just" defTabSz="255295">
              <a:defRPr/>
            </a:pP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Национален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“Рила” е най-големият национален парк в България целящ опазването на естествени комплекси от саморегулиращисе екоситеми и тяхното видово разнообразие и местообитания. Той се намира в западната част на България, като обхваща територията на Рила планина. </a:t>
            </a:r>
            <a:endParaRPr lang="ru-RU" alt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55295">
              <a:defRPr/>
            </a:pP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55295">
              <a:defRPr/>
            </a:pPr>
            <a:endParaRPr lang="bg-BG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55295">
              <a:spcBef>
                <a:spcPts val="600"/>
              </a:spcBef>
              <a:spcAft>
                <a:spcPts val="1200"/>
              </a:spcAft>
              <a:defRPr/>
            </a:pPr>
            <a:r>
              <a:rPr lang="bg-BG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Фиг.1. Граница на Национален парк „Рила“ и граници на разглежданите обекти </a:t>
            </a:r>
            <a:endParaRPr lang="ru-RU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представен обект А –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бялборови насаждения, подотдел 6387-а и 6387-г. Те са естествени смесени насаждения на надморска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височина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en-US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Горските екосистеми имат важна роля за икономическото развитие на страната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като осигуряват редица екосистемни услуги. Горският фонд в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</a:t>
            </a:r>
            <a:r>
              <a:rPr lang="en-US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„Рила“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обхваща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GB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481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ha, което съставлява 66% от територията на Националния парк. В мащабите на страната това са около 1,3% от Горския фонд на България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показан обект Б – Урдини езера. Те са разположени в труднодостъпните части на Северозападна Рила. На територията на парка са разположени около 120 езера, от които около 70 са глациални, обособени в няколко характерни групи от които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Урдиният циркус.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Езерата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оказват значително регулиращо влияние върху формирането на речния отток от територията на парка. </a:t>
            </a:r>
            <a:endParaRPr lang="bg-BG" alt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bg-BG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en-US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en-US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en-US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en-US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en-US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en-US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en-US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en-US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bg-BG" alt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en-US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ru-RU" altLang="bg-BG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defRPr/>
            </a:pPr>
            <a:endParaRPr lang="ru-RU" altLang="bg-BG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55295">
              <a:spcBef>
                <a:spcPts val="1800"/>
              </a:spcBef>
              <a:defRPr/>
            </a:pPr>
            <a:r>
              <a:rPr lang="ru-RU" alt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endParaRPr lang="ru-RU" alt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целите на мониторинга на избраните обекти от територията на ПП „Рила“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 избран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времеви период е приложена следната разработена методика:</a:t>
            </a:r>
          </a:p>
          <a:p>
            <a:pPr marL="342900" lvl="0" indent="-342900" algn="just" defTabSz="255295">
              <a:buFontTx/>
              <a:buChar char="-"/>
              <a:defRPr/>
            </a:pP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подходящи сателитни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данни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подходящи за изпълнение на задачите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изследването от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времеви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период;</a:t>
            </a:r>
            <a:endParaRPr lang="en-US" alt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255295">
              <a:buFontTx/>
              <a:buChar char="-"/>
              <a:defRPr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 на подходящи вегетационни индекси;</a:t>
            </a:r>
            <a:endParaRPr lang="en-GB" alt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255295">
              <a:buFontTx/>
              <a:buChar char="-"/>
              <a:defRPr/>
            </a:pP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на данните - георефериране и калибриране на спътниковите данни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13" y="1150666"/>
            <a:ext cx="4195486" cy="174027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16" name="TextBox 4"/>
          <p:cNvSpPr txBox="1"/>
          <p:nvPr/>
        </p:nvSpPr>
        <p:spPr>
          <a:xfrm>
            <a:off x="10468556" y="28172230"/>
            <a:ext cx="1053397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bg-BG" altLang="bg-BG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  <a:endParaRPr lang="en-US" altLang="bg-BG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Проведените изследвания са допълнение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en-US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дипломни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 на авторите, разработени и защитени в Лесотехнически университет –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София през 2023г</a:t>
            </a:r>
            <a:r>
              <a:rPr lang="en-GB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bg-BG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887" y="11546379"/>
            <a:ext cx="7873853" cy="53259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" name="Group 33"/>
          <p:cNvGrpSpPr/>
          <p:nvPr/>
        </p:nvGrpSpPr>
        <p:grpSpPr>
          <a:xfrm>
            <a:off x="10877572" y="8508263"/>
            <a:ext cx="9751364" cy="6618176"/>
            <a:chOff x="10830903" y="8367322"/>
            <a:chExt cx="9751364" cy="6618176"/>
          </a:xfrm>
        </p:grpSpPr>
        <p:sp>
          <p:nvSpPr>
            <p:cNvPr id="4111" name="Rectangle 28"/>
            <p:cNvSpPr/>
            <p:nvPr/>
          </p:nvSpPr>
          <p:spPr>
            <a:xfrm>
              <a:off x="11598517" y="14234523"/>
              <a:ext cx="8362473" cy="7509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559"/>
                </a:spcAft>
              </a:pPr>
              <a:r>
                <a:rPr lang="bg-BG" altLang="bg-BG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Фиг.4</a:t>
              </a:r>
              <a:r>
                <a:rPr lang="en-US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bg-BG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Динамика за периода 2017</a:t>
              </a:r>
              <a:r>
                <a:rPr lang="en-US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g-BG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− 2022 г. на </a:t>
              </a:r>
              <a:r>
                <a:rPr lang="en-US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 Phenology Index </a:t>
              </a:r>
              <a:r>
                <a:rPr lang="bg-BG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(PPI) за Урдините езера.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30905" y="8370063"/>
              <a:ext cx="4829210" cy="282226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85360" y="8367322"/>
              <a:ext cx="4796907" cy="28250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30903" y="11405393"/>
              <a:ext cx="4829211" cy="28039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785360" y="11405976"/>
              <a:ext cx="4796907" cy="280338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0441960" y="23507521"/>
            <a:ext cx="106225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bg-BG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g-BG" altLang="bg-BG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Направеното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 показва потенциала на дистанционните методи за извършване на мониторинг на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високопланински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горски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водни обекти. Данните използвани за изследването са добра основа за проследяване на промени в състоянието, откриване на тенденции в динамиката на процесите и човешкото влияние върху езерата и горите в рамикте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територията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Рила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Правилният мониторинг и управление на горските екосистеми са необходими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постигането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поддържането на тяхното добро състояние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Информацията получена от спътникови данни има потенциал да допълни мониторинговата система, като се даде по-пълен отговор за съвкупния характер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различните въздействия – от климатични промени до антропогенни въздействия в границите на прака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4910" y="22363897"/>
            <a:ext cx="9834183" cy="3775945"/>
            <a:chOff x="229549" y="22680845"/>
            <a:chExt cx="9834183" cy="3775945"/>
          </a:xfrm>
        </p:grpSpPr>
        <p:sp>
          <p:nvSpPr>
            <p:cNvPr id="4114" name="Rectangle 28"/>
            <p:cNvSpPr/>
            <p:nvPr/>
          </p:nvSpPr>
          <p:spPr>
            <a:xfrm>
              <a:off x="229549" y="26035136"/>
              <a:ext cx="5002152" cy="4216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559"/>
                </a:spcAft>
              </a:pPr>
              <a:r>
                <a:rPr lang="bg-BG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Фиг.2. Обект </a:t>
              </a:r>
              <a:r>
                <a:rPr lang="bg-BG" altLang="bg-BG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– </a:t>
              </a:r>
              <a:r>
                <a:rPr lang="bg-BG" altLang="bg-BG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бялборови</a:t>
              </a:r>
              <a:r>
                <a:rPr lang="bg-BG" altLang="bg-BG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насаждения</a:t>
              </a:r>
              <a:endParaRPr lang="bg-BG" altLang="bg-BG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5" name="Rectangle 28"/>
            <p:cNvSpPr/>
            <p:nvPr/>
          </p:nvSpPr>
          <p:spPr>
            <a:xfrm>
              <a:off x="5805132" y="26035136"/>
              <a:ext cx="3777250" cy="4216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559"/>
                </a:spcAft>
              </a:pPr>
              <a:r>
                <a:rPr lang="bg-BG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Фиг.3. Обект </a:t>
              </a:r>
              <a:r>
                <a:rPr lang="bg-BG" altLang="bg-BG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 – </a:t>
              </a:r>
              <a:r>
                <a:rPr lang="bg-BG" altLang="bg-BG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Урдини</a:t>
              </a:r>
              <a:r>
                <a:rPr lang="bg-BG" altLang="bg-BG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езера </a:t>
              </a:r>
              <a:endParaRPr lang="bg-BG" altLang="bg-BG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175" y="22680846"/>
              <a:ext cx="4620900" cy="32862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93097" y="22680845"/>
              <a:ext cx="4870635" cy="3286211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0500879" y="7808635"/>
            <a:ext cx="1979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bg-BG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520570" y="15104090"/>
            <a:ext cx="10601171" cy="3893924"/>
            <a:chOff x="10540624" y="15200475"/>
            <a:chExt cx="10601171" cy="3893924"/>
          </a:xfrm>
        </p:grpSpPr>
        <p:sp>
          <p:nvSpPr>
            <p:cNvPr id="4119" name="Rectangle 28"/>
            <p:cNvSpPr/>
            <p:nvPr/>
          </p:nvSpPr>
          <p:spPr>
            <a:xfrm>
              <a:off x="11592072" y="18343424"/>
              <a:ext cx="8362473" cy="7509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559"/>
                </a:spcAft>
              </a:pPr>
              <a:r>
                <a:rPr lang="bg-BG" altLang="bg-BG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Фиг.5</a:t>
              </a:r>
              <a:r>
                <a:rPr lang="en-US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bg-BG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Динамика за периода 2017</a:t>
              </a:r>
              <a:r>
                <a:rPr lang="en-US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−</a:t>
              </a:r>
              <a:r>
                <a:rPr lang="bg-BG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2022 г. на </a:t>
              </a:r>
              <a:r>
                <a:rPr lang="en-US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Leaf Area Index (LAI) </a:t>
              </a:r>
              <a:r>
                <a:rPr lang="bg-BG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отдел 6387-а и 6387-г</a:t>
              </a:r>
              <a:r>
                <a:rPr lang="en-US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bg-BG" alt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779756" y="15200475"/>
              <a:ext cx="5362039" cy="313163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0540624" y="15200475"/>
              <a:ext cx="5194865" cy="3126898"/>
              <a:chOff x="16552153" y="18956188"/>
              <a:chExt cx="5861153" cy="352292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6552153" y="18956188"/>
                <a:ext cx="5861153" cy="3522928"/>
                <a:chOff x="16552153" y="18956188"/>
                <a:chExt cx="5861153" cy="3522928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52153" y="18956188"/>
                  <a:ext cx="5861153" cy="3522928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671131" y="20370277"/>
                  <a:ext cx="152399" cy="314958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823530" y="22170011"/>
                <a:ext cx="5469733" cy="259950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10626023" y="19082449"/>
            <a:ext cx="10663917" cy="4451020"/>
            <a:chOff x="10547278" y="19193815"/>
            <a:chExt cx="10663917" cy="44510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836213" y="19193815"/>
              <a:ext cx="5263955" cy="363297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5751781" y="22893860"/>
              <a:ext cx="5459414" cy="750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559"/>
                </a:spcAft>
              </a:pPr>
              <a:r>
                <a:rPr lang="bg-BG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Фиг.7</a:t>
              </a:r>
              <a:r>
                <a:rPr 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 Phenology Index,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Sentinel-2</a:t>
              </a:r>
              <a:r>
                <a:rPr lang="bg-BG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18.08.2020</a:t>
              </a:r>
              <a:endParaRPr lang="bg-BG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593967" y="22912253"/>
              <a:ext cx="5157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Фиг.6</a:t>
              </a:r>
              <a:r>
                <a:rPr lang="bg-BG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Leaf Area Index,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Sentinel-2</a:t>
              </a:r>
              <a:r>
                <a:rPr lang="bg-BG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03.07.2019</a:t>
              </a:r>
              <a:endParaRPr lang="bg-BG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0547278" y="19206953"/>
              <a:ext cx="5181555" cy="3619841"/>
              <a:chOff x="10532274" y="19209453"/>
              <a:chExt cx="5181555" cy="361984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0532274" y="19209453"/>
                <a:ext cx="5166625" cy="3619841"/>
                <a:chOff x="15982935" y="16932944"/>
                <a:chExt cx="5166625" cy="3619841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982935" y="16932944"/>
                  <a:ext cx="5166625" cy="3619841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175162" y="17781730"/>
                  <a:ext cx="2514600" cy="2532231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>
                <a:off x="15064182" y="21801109"/>
                <a:ext cx="649647" cy="957786"/>
                <a:chOff x="20531308" y="19556230"/>
                <a:chExt cx="649647" cy="957786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0605679" y="19575166"/>
                  <a:ext cx="481091" cy="91727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bg-BG" dirty="0"/>
                </a:p>
              </p:txBody>
            </p: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 rot="16200000">
                  <a:off x="20581946" y="19988514"/>
                  <a:ext cx="687038" cy="19270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20711757" y="19556230"/>
                  <a:ext cx="46919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 smtClean="0"/>
                    <a:t>LAI</a:t>
                  </a:r>
                  <a:endParaRPr lang="bg-BG" sz="800" b="1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0680362" y="20313961"/>
                  <a:ext cx="762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bg-BG" sz="700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0531308" y="19654131"/>
                  <a:ext cx="406408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3.29</a:t>
                  </a:r>
                  <a:endParaRPr lang="bg-BG" sz="7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0574284" y="19965152"/>
                  <a:ext cx="325313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1.8</a:t>
                  </a:r>
                  <a:endParaRPr lang="bg-BG" sz="700" dirty="0"/>
                </a:p>
              </p:txBody>
            </p:sp>
          </p:grpSp>
        </p:grpSp>
      </p:grpSp>
      <p:sp>
        <p:nvSpPr>
          <p:cNvPr id="37" name="Rectangle 36"/>
          <p:cNvSpPr/>
          <p:nvPr/>
        </p:nvSpPr>
        <p:spPr>
          <a:xfrm>
            <a:off x="10468556" y="5862293"/>
            <a:ext cx="106965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9756" lvl="0" indent="-239756" algn="just">
              <a:buFontTx/>
              <a:buChar char="-"/>
              <a:defRPr/>
            </a:pP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Генериране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Phenology Index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PPI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вегетационен индекс;</a:t>
            </a:r>
          </a:p>
          <a:p>
            <a:pPr marL="239756" lvl="0" indent="-239756" algn="just">
              <a:buFontTx/>
              <a:buChar char="-"/>
              <a:defRPr/>
            </a:pP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Генериране на </a:t>
            </a:r>
            <a:r>
              <a:rPr lang="en-US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</a:t>
            </a:r>
            <a:r>
              <a:rPr lang="en-US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Index (LAI)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вегетационен индекс</a:t>
            </a:r>
            <a:r>
              <a:rPr lang="en-US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9756" lvl="0" indent="-239756" algn="just">
              <a:buFontTx/>
              <a:buChar char="-"/>
              <a:defRPr/>
            </a:pP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Визуална интерпретация и изготвяне на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диаграми за проследяване на динамиката през отделните години за всеки </a:t>
            </a: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 обект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39756" lvl="0" indent="-239756" algn="just" defTabSz="255295">
              <a:buFontTx/>
              <a:buChar char="-"/>
              <a:defRPr/>
            </a:pPr>
            <a:r>
              <a:rPr lang="ru-RU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Верификация </a:t>
            </a:r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на получените резултати.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383" y="2398356"/>
            <a:ext cx="1200764" cy="55807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96" y="1226461"/>
            <a:ext cx="2640902" cy="13387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4085" y="2477672"/>
            <a:ext cx="1022563" cy="39943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6483410" y="2417772"/>
            <a:ext cx="4036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Member of:</a:t>
            </a:r>
            <a:endParaRPr lang="bg-BG" sz="1600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700</Words>
  <Application>Microsoft Office PowerPoint</Application>
  <PresentationFormat>Custom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 Unicode MS</vt:lpstr>
      <vt:lpstr>Microsoft YaHei</vt:lpstr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Utku Güner</dc:creator>
  <cp:lastModifiedBy>EA</cp:lastModifiedBy>
  <cp:revision>175</cp:revision>
  <dcterms:created xsi:type="dcterms:W3CDTF">2023-10-21T09:08:32Z</dcterms:created>
  <dcterms:modified xsi:type="dcterms:W3CDTF">2023-10-24T13:06:41Z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c_System_Copyright">
    <vt:lpwstr/>
  </property>
  <property fmtid="{D5CDD505-2E9C-101B-9397-08002B2CF9AE}" pid="3" name="ImageCreateDate">
    <vt:lpwstr/>
  </property>
  <property fmtid="{D5CDD505-2E9C-101B-9397-08002B2CF9AE}" pid="4" name="PublishingExpirationDate">
    <vt:lpwstr/>
  </property>
  <property fmtid="{D5CDD505-2E9C-101B-9397-08002B2CF9AE}" pid="5" name="PublishingStartDate">
    <vt:lpwstr/>
  </property>
  <property fmtid="{D5CDD505-2E9C-101B-9397-08002B2CF9AE}" pid="6" name="ICV">
    <vt:lpwstr>99AC438BA15D403DB912D8982A7DB461</vt:lpwstr>
  </property>
  <property fmtid="{D5CDD505-2E9C-101B-9397-08002B2CF9AE}" pid="7" name="KSOProductBuildVer">
    <vt:lpwstr>1033-11.2.0.10463</vt:lpwstr>
  </property>
</Properties>
</file>